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EDDB3-7E1F-41AC-8512-0C5621718CD7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41258-D358-4EE6-AE18-F4EFC3B8EA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40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15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5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DC0D8-605A-49EB-A157-CB2FB9B32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FAA3A-2853-43B6-8D84-2D529BA2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5767E-C7C7-4F91-85F4-A1B7F5DE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AF3E-A000-4C3D-BE96-9B8B04CE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FB3E1-0C81-46A2-BEEA-0B632CB7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09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7DD9A-366B-43F7-9F88-32E71482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69910-4D34-41C7-89CC-A98190287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A6DC6-A8C8-4815-ABC6-79BF2E30E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D09A3E-8893-4E0C-AC17-3590A9BE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2427B-8992-4921-A34C-71D540FB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51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F101E6-0788-4C66-83F0-690E0CECC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6B86AB-5BCC-430F-AA2E-CA5962D71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D1704-192C-4BE5-AF16-32B478DB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E16B8-FCAA-4315-96B2-0C2021CD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BCF46-5010-46C0-841E-B004D27D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9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2F258-F76B-4949-A248-0CE2135D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A12B6-09A3-4388-B4F3-D0C925A85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C5083-84CA-409A-8AE9-8546D2C9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D5FEA-2000-4AC0-83E9-5CE79CE3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647F2-8214-486F-949F-85800FF6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12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C34A5A1-BFE3-496B-93C4-35D66EAEE1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colorTemperature colorTemp="3373"/>
                    </a14:imgEffect>
                    <a14:imgEffect>
                      <a14:saturation sat="38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724B9-6198-4685-A537-B8CC3AB3BB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36" y="205739"/>
            <a:ext cx="3536898" cy="92266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43BD3-ECDF-482C-82F4-FCAAFDCD4205}"/>
              </a:ext>
            </a:extLst>
          </p:cNvPr>
          <p:cNvSpPr/>
          <p:nvPr userDrawn="1"/>
        </p:nvSpPr>
        <p:spPr>
          <a:xfrm>
            <a:off x="642027" y="1359521"/>
            <a:ext cx="10972800" cy="529274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20173A0F-6A39-4041-BF7F-20DA421A3608}"/>
              </a:ext>
            </a:extLst>
          </p:cNvPr>
          <p:cNvSpPr/>
          <p:nvPr userDrawn="1"/>
        </p:nvSpPr>
        <p:spPr>
          <a:xfrm>
            <a:off x="1066154" y="326813"/>
            <a:ext cx="4770447" cy="756884"/>
          </a:xfrm>
          <a:prstGeom prst="round2DiagRect">
            <a:avLst/>
          </a:prstGeom>
          <a:gradFill flip="none" rotWithShape="1">
            <a:gsLst>
              <a:gs pos="0">
                <a:schemeClr val="tx1">
                  <a:alpha val="46000"/>
                </a:schemeClr>
              </a:gs>
              <a:gs pos="100000">
                <a:schemeClr val="bg1">
                  <a:lumMod val="85000"/>
                  <a:alpha val="26000"/>
                </a:schemeClr>
              </a:gs>
            </a:gsLst>
            <a:lin ang="180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b="1" dirty="0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05909F4F-C100-467C-AEBB-78984936B88C}"/>
              </a:ext>
            </a:extLst>
          </p:cNvPr>
          <p:cNvSpPr/>
          <p:nvPr userDrawn="1"/>
        </p:nvSpPr>
        <p:spPr>
          <a:xfrm>
            <a:off x="213200" y="180691"/>
            <a:ext cx="1138136" cy="1049129"/>
          </a:xfrm>
          <a:prstGeom prst="hexagon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79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1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503C2-38D2-48A6-B2AD-AEA28C9C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CADDAF-6BD5-43BC-8B3E-1D081DCC2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68757A-9848-4A87-8B70-13836F486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C915E-FF60-45EC-930C-5C5B1879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C13F3-D263-4B81-B420-F85333AB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CB645B-7410-4012-8E5D-D24302AC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05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AB5C8-88E8-4606-8972-722B05CD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53FFFA-B895-4750-B719-1D463545E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797486-9FA4-4E0C-BA08-E26E77EC6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466871-71FF-4F33-A705-EBF04AA16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B9284F-A099-4728-8F01-CA24EB173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08DF2D-3083-4800-A70B-F3103EE5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890C08-5168-464D-B06F-47181F04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FB05FA-95FA-49B2-89A8-53D9E8AB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75AB6-6D19-40C2-813A-0BF1E462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0D0BBB-4A8F-468B-94CA-0D9DDA19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136B7B-B76E-489A-A73F-1F07B10C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5410E5-3A65-4DBD-AE13-06B1AB56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8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B05B0F-7E07-4C58-8132-E3BA95FA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9BADD3-2FB3-4D1E-AD11-E9018799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D4AC8-B390-4C57-AB8C-181F73A3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7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02FA3-BFF0-476F-8C20-0C64D93B7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ED8C36-B36E-46A5-A5C2-8F039221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32F958-9119-462B-BAFF-8C32E392C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B9935F-76D5-4E93-BDBE-9874AC47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4B9483-7B3D-494A-B013-B8F57CBB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1AE3FB-5DA9-429B-B455-CF1050BF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1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63ECE-05ED-43D5-85C4-7F7D079C5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53065C-502B-4C7D-AEE2-E2C70F6A0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6081B4-0210-4B9F-AA71-CFCC8FEBC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3B62BF-5C7A-479C-BE38-13F2FDBD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1F006F-9B22-482B-AF8B-92B281BE7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877BF2-30D1-4169-8F82-B99B119C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9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5C2F2-25BF-48D3-8623-843C8D7D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7CEAEA-C9DB-4A33-ADF5-D9878B659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8BC8DF-DF82-4CF6-A510-37916FE2D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2E177-9B6E-40C4-9A75-E39E791C7EED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8A6D5-0683-4DC5-B1FE-7CD53DC3B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80C5A9-4BC7-4293-B09E-04998E29D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35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737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C0465EA2-72EB-41BF-98E9-CD3DB7FE1121}"/>
              </a:ext>
            </a:extLst>
          </p:cNvPr>
          <p:cNvSpPr/>
          <p:nvPr/>
        </p:nvSpPr>
        <p:spPr>
          <a:xfrm rot="10800000">
            <a:off x="7169285" y="3543021"/>
            <a:ext cx="4450404" cy="2864797"/>
          </a:xfrm>
          <a:prstGeom prst="rtTriangle">
            <a:avLst/>
          </a:prstGeom>
          <a:gradFill>
            <a:gsLst>
              <a:gs pos="47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A881067-9459-41F1-94AD-E2FE4A80B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9" b="55788"/>
          <a:stretch/>
        </p:blipFill>
        <p:spPr>
          <a:xfrm flipH="1">
            <a:off x="8913777" y="3429000"/>
            <a:ext cx="2589180" cy="2864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81487-2041-4370-8D69-1A4FC4ED9D64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955FE-001E-4C78-BCB8-D84F7284B210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D2B9B-1506-4EC9-BAC8-5C781449EE83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DAY</a:t>
            </a:r>
            <a:r>
              <a:rPr lang="ko-KR" altLang="en-US" sz="2800" b="1" dirty="0">
                <a:solidFill>
                  <a:schemeClr val="bg1"/>
                </a:solidFill>
              </a:rPr>
              <a:t>의 줄거리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45004-581C-4FC6-A0CF-D1AA7C10AE2A}"/>
              </a:ext>
            </a:extLst>
          </p:cNvPr>
          <p:cNvSpPr txBox="1"/>
          <p:nvPr/>
        </p:nvSpPr>
        <p:spPr>
          <a:xfrm>
            <a:off x="1502923" y="2312690"/>
            <a:ext cx="100000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2059</a:t>
            </a:r>
            <a:r>
              <a:rPr lang="ko-KR" altLang="en-US" sz="2000" b="1" dirty="0">
                <a:solidFill>
                  <a:schemeClr val="accent4"/>
                </a:solidFill>
              </a:rPr>
              <a:t>년 대한민국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화려한 조명과 높게 쌓아진 건물들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그야말로 </a:t>
            </a:r>
            <a:r>
              <a:rPr lang="ko-KR" altLang="en-US" sz="2000" b="1" dirty="0">
                <a:solidFill>
                  <a:schemeClr val="accent4"/>
                </a:solidFill>
              </a:rPr>
              <a:t>자본주의에 찌든 황금과 폭력의 시</a:t>
            </a:r>
            <a:r>
              <a:rPr lang="ko-KR" altLang="en-US" sz="2000" b="1" dirty="0">
                <a:solidFill>
                  <a:schemeClr val="bg1"/>
                </a:solidFill>
              </a:rPr>
              <a:t>대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사건의 발단은 </a:t>
            </a:r>
            <a:r>
              <a:rPr lang="ko-KR" altLang="en-US" sz="2000" b="1" dirty="0">
                <a:solidFill>
                  <a:schemeClr val="accent4"/>
                </a:solidFill>
              </a:rPr>
              <a:t>경한 기업의 </a:t>
            </a:r>
            <a:r>
              <a:rPr lang="ko-KR" altLang="en-US" sz="2000" b="1" dirty="0" err="1">
                <a:solidFill>
                  <a:schemeClr val="accent4"/>
                </a:solidFill>
              </a:rPr>
              <a:t>바이오칩</a:t>
            </a:r>
            <a:r>
              <a:rPr lang="ko-KR" altLang="en-US" sz="2000" b="1" dirty="0">
                <a:solidFill>
                  <a:schemeClr val="accent4"/>
                </a:solidFill>
              </a:rPr>
              <a:t> 부작용에 의한 무분별한 폭력상태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서울지방경찰청장 유구현은 </a:t>
            </a:r>
            <a:r>
              <a:rPr lang="ko-KR" altLang="en-US" sz="2000" b="1" dirty="0" err="1">
                <a:solidFill>
                  <a:schemeClr val="bg1"/>
                </a:solidFill>
              </a:rPr>
              <a:t>바이오칩</a:t>
            </a:r>
            <a:r>
              <a:rPr lang="ko-KR" altLang="en-US" sz="2000" b="1" dirty="0">
                <a:solidFill>
                  <a:schemeClr val="bg1"/>
                </a:solidFill>
              </a:rPr>
              <a:t> 사건의 발단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en-US" altLang="ko-KR" sz="2000" b="1" dirty="0">
                <a:solidFill>
                  <a:schemeClr val="accent4"/>
                </a:solidFill>
              </a:rPr>
              <a:t> </a:t>
            </a:r>
            <a:r>
              <a:rPr lang="ko-KR" altLang="en-US" sz="2000" b="1" dirty="0">
                <a:solidFill>
                  <a:schemeClr val="accent4"/>
                </a:solidFill>
              </a:rPr>
              <a:t>함정임을</a:t>
            </a:r>
            <a:endParaRPr lang="en-US" altLang="ko-KR" sz="2000" b="1" dirty="0">
              <a:solidFill>
                <a:schemeClr val="accent4"/>
              </a:solidFill>
            </a:endParaRPr>
          </a:p>
          <a:p>
            <a:r>
              <a:rPr lang="ko-KR" altLang="en-US" sz="2000" b="1" dirty="0">
                <a:solidFill>
                  <a:schemeClr val="accent4"/>
                </a:solidFill>
              </a:rPr>
              <a:t>끌어내리기 위해</a:t>
            </a:r>
            <a:r>
              <a:rPr lang="en-US" altLang="ko-KR" sz="2000" b="1" dirty="0">
                <a:solidFill>
                  <a:schemeClr val="accent4"/>
                </a:solidFill>
              </a:rPr>
              <a:t>, </a:t>
            </a:r>
            <a:r>
              <a:rPr lang="ko-KR" altLang="en-US" sz="2000" b="1" dirty="0">
                <a:solidFill>
                  <a:schemeClr val="accent4"/>
                </a:solidFill>
              </a:rPr>
              <a:t>특수수사부를 설립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이에 강원진과 이지은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두 사람을 파견하기에 이른다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58B4F1-013D-453B-8E0A-51705755D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36" b="46063"/>
          <a:stretch/>
        </p:blipFill>
        <p:spPr>
          <a:xfrm>
            <a:off x="8913777" y="3786807"/>
            <a:ext cx="2282759" cy="25545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BEAFC9-7FAF-4ADA-A6C9-4E7FC2D54A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42" b="53360"/>
          <a:stretch/>
        </p:blipFill>
        <p:spPr>
          <a:xfrm>
            <a:off x="9270460" y="4300650"/>
            <a:ext cx="1926076" cy="21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9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37A51-01F9-4E1A-ABFA-274A6EC1F00D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BC1A1-190E-4C4F-8129-7B56EB8ED0EE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4C5C9E5-825B-4AD4-A1B9-0A1CFD590820}"/>
              </a:ext>
            </a:extLst>
          </p:cNvPr>
          <p:cNvSpPr/>
          <p:nvPr/>
        </p:nvSpPr>
        <p:spPr>
          <a:xfrm>
            <a:off x="1388916" y="5230666"/>
            <a:ext cx="2758436" cy="74779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강원진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65C180-7F3B-47EE-88D0-903366CB0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317" y="1747818"/>
            <a:ext cx="1828804" cy="3352807"/>
          </a:xfrm>
          <a:prstGeom prst="rect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4B22FAE-2F84-41E5-B973-61F3B8355767}"/>
              </a:ext>
            </a:extLst>
          </p:cNvPr>
          <p:cNvSpPr/>
          <p:nvPr/>
        </p:nvSpPr>
        <p:spPr>
          <a:xfrm>
            <a:off x="4868190" y="5230664"/>
            <a:ext cx="2758436" cy="74779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accent4"/>
                </a:solidFill>
              </a:rPr>
              <a:t>박우주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FC5910-60C9-42C8-862E-D987F4937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06" y="1877857"/>
            <a:ext cx="1828804" cy="3352807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35AB4449-8C9D-4DE3-9DBB-6CD813288499}"/>
              </a:ext>
            </a:extLst>
          </p:cNvPr>
          <p:cNvSpPr/>
          <p:nvPr/>
        </p:nvSpPr>
        <p:spPr>
          <a:xfrm>
            <a:off x="8044648" y="5230665"/>
            <a:ext cx="2758436" cy="74779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이지은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FF9F08-B296-4EF9-A87C-DF51BC810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81" y="1877858"/>
            <a:ext cx="1828804" cy="335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9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37A51-01F9-4E1A-ABFA-274A6EC1F00D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BC1A1-190E-4C4F-8129-7B56EB8ED0EE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4C5C9E5-825B-4AD4-A1B9-0A1CFD590820}"/>
              </a:ext>
            </a:extLst>
          </p:cNvPr>
          <p:cNvSpPr/>
          <p:nvPr/>
        </p:nvSpPr>
        <p:spPr>
          <a:xfrm>
            <a:off x="1207724" y="1943707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1CFED-61A1-4B9E-8718-D8130099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283" b="50000"/>
          <a:stretch/>
        </p:blipFill>
        <p:spPr>
          <a:xfrm>
            <a:off x="1450112" y="1701388"/>
            <a:ext cx="2016870" cy="1676404"/>
          </a:xfrm>
          <a:prstGeom prst="rect">
            <a:avLst/>
          </a:prstGeom>
        </p:spPr>
      </p:pic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39211858-CE35-47F4-98F6-DB987B4D1430}"/>
              </a:ext>
            </a:extLst>
          </p:cNvPr>
          <p:cNvSpPr/>
          <p:nvPr/>
        </p:nvSpPr>
        <p:spPr>
          <a:xfrm>
            <a:off x="4660348" y="1943707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C02026-DA75-4425-861F-849431198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t="2092" r="2881" b="50000"/>
          <a:stretch/>
        </p:blipFill>
        <p:spPr>
          <a:xfrm>
            <a:off x="4660349" y="1771542"/>
            <a:ext cx="1769633" cy="1606250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2C94194A-AD88-48B6-8B29-B71B101E7034}"/>
              </a:ext>
            </a:extLst>
          </p:cNvPr>
          <p:cNvSpPr/>
          <p:nvPr/>
        </p:nvSpPr>
        <p:spPr>
          <a:xfrm>
            <a:off x="8100004" y="1943707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3A4DB4-979B-4253-904A-46644E2C0F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945" b="46595"/>
          <a:stretch/>
        </p:blipFill>
        <p:spPr>
          <a:xfrm>
            <a:off x="8125944" y="1587226"/>
            <a:ext cx="1864362" cy="1790565"/>
          </a:xfrm>
          <a:prstGeom prst="rect">
            <a:avLst/>
          </a:prstGeom>
        </p:spPr>
      </p:pic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6553043-4744-48DC-9423-6DAE56659669}"/>
              </a:ext>
            </a:extLst>
          </p:cNvPr>
          <p:cNvSpPr/>
          <p:nvPr/>
        </p:nvSpPr>
        <p:spPr>
          <a:xfrm>
            <a:off x="1027246" y="4090788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A524094-2F4F-4E70-8F4B-05E14BB102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2" b="47257"/>
          <a:stretch/>
        </p:blipFill>
        <p:spPr>
          <a:xfrm>
            <a:off x="1280807" y="3756495"/>
            <a:ext cx="1734767" cy="1768378"/>
          </a:xfrm>
          <a:prstGeom prst="rect">
            <a:avLst/>
          </a:prstGeom>
        </p:spPr>
      </p:pic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ED850CA8-F6C5-482C-9CC0-62501AFC5089}"/>
              </a:ext>
            </a:extLst>
          </p:cNvPr>
          <p:cNvSpPr/>
          <p:nvPr/>
        </p:nvSpPr>
        <p:spPr>
          <a:xfrm>
            <a:off x="4570445" y="4090788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14387A-29E4-4177-8405-D7B1616954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275" b="43485"/>
          <a:stretch/>
        </p:blipFill>
        <p:spPr>
          <a:xfrm>
            <a:off x="4660348" y="3630035"/>
            <a:ext cx="1925277" cy="1894838"/>
          </a:xfrm>
          <a:prstGeom prst="rect">
            <a:avLst/>
          </a:prstGeom>
        </p:spPr>
      </p:pic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8CD9528E-5109-47C6-993A-647717BF56F2}"/>
              </a:ext>
            </a:extLst>
          </p:cNvPr>
          <p:cNvSpPr/>
          <p:nvPr/>
        </p:nvSpPr>
        <p:spPr>
          <a:xfrm>
            <a:off x="7860084" y="4090788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149702D-AE9A-4555-9EE5-37DD3B6C2D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945" b="42421"/>
          <a:stretch/>
        </p:blipFill>
        <p:spPr>
          <a:xfrm>
            <a:off x="7976816" y="3594371"/>
            <a:ext cx="1864362" cy="19305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499C2B-4487-46A9-A0A3-5CAC9987B382}"/>
              </a:ext>
            </a:extLst>
          </p:cNvPr>
          <p:cNvSpPr txBox="1"/>
          <p:nvPr/>
        </p:nvSpPr>
        <p:spPr>
          <a:xfrm>
            <a:off x="3121679" y="2031759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함정임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989222-B308-40EA-9073-A0EFB4F2DF59}"/>
              </a:ext>
            </a:extLst>
          </p:cNvPr>
          <p:cNvSpPr txBox="1"/>
          <p:nvPr/>
        </p:nvSpPr>
        <p:spPr>
          <a:xfrm>
            <a:off x="6642192" y="2031759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Mr.</a:t>
            </a:r>
            <a:r>
              <a:rPr lang="ko-KR" altLang="en-US" b="1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6AA362-88C8-43CF-9C66-56ABEB9939D2}"/>
              </a:ext>
            </a:extLst>
          </p:cNvPr>
          <p:cNvSpPr txBox="1"/>
          <p:nvPr/>
        </p:nvSpPr>
        <p:spPr>
          <a:xfrm>
            <a:off x="10039319" y="2031759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유구현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DC313B-5810-47ED-85AF-7924FF3BB876}"/>
              </a:ext>
            </a:extLst>
          </p:cNvPr>
          <p:cNvSpPr txBox="1"/>
          <p:nvPr/>
        </p:nvSpPr>
        <p:spPr>
          <a:xfrm>
            <a:off x="3027378" y="4271352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전민원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D56C0B-64F3-491B-BE92-C62D8CD943D7}"/>
              </a:ext>
            </a:extLst>
          </p:cNvPr>
          <p:cNvSpPr txBox="1"/>
          <p:nvPr/>
        </p:nvSpPr>
        <p:spPr>
          <a:xfrm>
            <a:off x="6534520" y="4271352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강소원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3C03D-B83D-419B-A079-D539B8C1627D}"/>
              </a:ext>
            </a:extLst>
          </p:cNvPr>
          <p:cNvSpPr txBox="1"/>
          <p:nvPr/>
        </p:nvSpPr>
        <p:spPr>
          <a:xfrm>
            <a:off x="9841178" y="4208122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오소영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36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DBBFC0D7-FD66-4623-9155-25303CE8D90F}"/>
              </a:ext>
            </a:extLst>
          </p:cNvPr>
          <p:cNvSpPr/>
          <p:nvPr/>
        </p:nvSpPr>
        <p:spPr>
          <a:xfrm>
            <a:off x="2760515" y="2205362"/>
            <a:ext cx="8445749" cy="936671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비정한 세상을 다루는 탄탄한 하드보일드 스토리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07F43250-4DF4-4F37-A731-EA623FB0F613}"/>
              </a:ext>
            </a:extLst>
          </p:cNvPr>
          <p:cNvSpPr/>
          <p:nvPr/>
        </p:nvSpPr>
        <p:spPr>
          <a:xfrm>
            <a:off x="2760515" y="3715968"/>
            <a:ext cx="8445749" cy="936671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기존에서 볼 수 없었던 새로운 전투 시스템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2D5F890-AADD-4D81-8DE7-393F5C62DD36}"/>
              </a:ext>
            </a:extLst>
          </p:cNvPr>
          <p:cNvSpPr/>
          <p:nvPr/>
        </p:nvSpPr>
        <p:spPr>
          <a:xfrm>
            <a:off x="2760514" y="5226574"/>
            <a:ext cx="8445749" cy="936671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치밀하게 설계된 극한 난이도의 추리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6CA1FA-9FEC-4C37-B78F-E50C6317F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29" y="2091447"/>
            <a:ext cx="2059442" cy="1164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E0CA98-BC8C-4FF7-9AF1-627DC767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30" y="3491595"/>
            <a:ext cx="2059439" cy="1164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5CEB0B-9D0E-4C7C-A469-DE5107855E57}"/>
              </a:ext>
            </a:extLst>
          </p:cNvPr>
          <p:cNvGrpSpPr/>
          <p:nvPr/>
        </p:nvGrpSpPr>
        <p:grpSpPr>
          <a:xfrm>
            <a:off x="1693564" y="4991998"/>
            <a:ext cx="1666969" cy="1405822"/>
            <a:chOff x="2995821" y="1902814"/>
            <a:chExt cx="6200357" cy="46156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A369B04-C234-4336-9D91-58EAB7D51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821" y="1902814"/>
              <a:ext cx="6200357" cy="461566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ED07C2-17A3-4683-A8B3-CBA35CB28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444581"/>
              <a:ext cx="923177" cy="92317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978F0FD-53ED-456B-B31E-47E2791EF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2083" y="2951831"/>
              <a:ext cx="923177" cy="92317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2F05C83-BD81-40CE-9E39-57143B1F1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211" y="2463458"/>
              <a:ext cx="923177" cy="92317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645676A-8F89-46B5-AF98-9CD5F3D18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740" y="2737402"/>
              <a:ext cx="923177" cy="92317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C24011E-9220-4CF0-A66B-399229F8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822" y="4406512"/>
              <a:ext cx="923177" cy="92317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ED7BA8-D288-4DC9-9736-B1D5035A0BA4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F9AA1-681D-4BE3-A418-8D3220016ECB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0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E6008B-815F-453A-BEBF-2DA4545CB4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558" y="3906136"/>
            <a:ext cx="2138400" cy="2008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E6B38B-E2A4-4E4F-8462-CE220C685766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0317A-B832-4405-AE08-649F310C5C81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DAY</a:t>
            </a:r>
            <a:r>
              <a:rPr lang="ko-KR" altLang="en-US" sz="2800" b="1" dirty="0">
                <a:solidFill>
                  <a:schemeClr val="bg1"/>
                </a:solidFill>
              </a:rPr>
              <a:t>의 원작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91C8C-62F1-43EE-A4AC-2AEB5218D22D}"/>
              </a:ext>
            </a:extLst>
          </p:cNvPr>
          <p:cNvSpPr txBox="1"/>
          <p:nvPr/>
        </p:nvSpPr>
        <p:spPr>
          <a:xfrm>
            <a:off x="771406" y="2243163"/>
            <a:ext cx="10704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</a:rPr>
              <a:t>음모론</a:t>
            </a:r>
            <a:r>
              <a:rPr lang="ko-KR" altLang="en-US" sz="2400" b="1" dirty="0">
                <a:solidFill>
                  <a:schemeClr val="bg1"/>
                </a:solidFill>
              </a:rPr>
              <a:t>이라는 주제를 가지고 만든 게임으로서 </a:t>
            </a:r>
            <a:r>
              <a:rPr lang="en-US" altLang="ko-KR" sz="2400" b="1" dirty="0">
                <a:solidFill>
                  <a:schemeClr val="accent4"/>
                </a:solidFill>
              </a:rPr>
              <a:t>RPG</a:t>
            </a:r>
            <a:r>
              <a:rPr lang="ko-KR" altLang="en-US" sz="2400" b="1" dirty="0">
                <a:solidFill>
                  <a:schemeClr val="accent4"/>
                </a:solidFill>
              </a:rPr>
              <a:t>적 요소를 내포</a:t>
            </a:r>
            <a:r>
              <a:rPr lang="ko-KR" altLang="en-US" sz="2400" b="1" dirty="0">
                <a:solidFill>
                  <a:schemeClr val="bg1"/>
                </a:solidFill>
              </a:rPr>
              <a:t>하고있으며 </a:t>
            </a:r>
            <a:r>
              <a:rPr lang="ko-KR" altLang="en-US" sz="2400" b="1" dirty="0">
                <a:solidFill>
                  <a:schemeClr val="accent4"/>
                </a:solidFill>
              </a:rPr>
              <a:t>스토리분기와 </a:t>
            </a:r>
            <a:r>
              <a:rPr lang="ko-KR" altLang="en-US" sz="2400" b="1" dirty="0" err="1">
                <a:solidFill>
                  <a:schemeClr val="accent4"/>
                </a:solidFill>
              </a:rPr>
              <a:t>멀티엔딩을</a:t>
            </a:r>
            <a:r>
              <a:rPr lang="ko-KR" altLang="en-US" sz="2400" b="1" dirty="0">
                <a:solidFill>
                  <a:schemeClr val="accent4"/>
                </a:solidFill>
              </a:rPr>
              <a:t> 주된 특징</a:t>
            </a:r>
            <a:r>
              <a:rPr lang="ko-KR" altLang="en-US" sz="2400" b="1" dirty="0">
                <a:solidFill>
                  <a:schemeClr val="bg1"/>
                </a:solidFill>
              </a:rPr>
              <a:t>으로 가지고 있는 게임이다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C:\Users\박용주\AppData\Local\Microsoft\Windows\INetCache\Content.Word\보드판배경2.png">
            <a:extLst>
              <a:ext uri="{FF2B5EF4-FFF2-40B4-BE49-F238E27FC236}">
                <a16:creationId xmlns:a16="http://schemas.microsoft.com/office/drawing/2014/main" id="{E2AAEC22-A297-4F40-805F-B1EAF3241FB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02" y="3907701"/>
            <a:ext cx="2137410" cy="20072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39D25DD-D08F-4B9C-84E1-A15431A85867}"/>
              </a:ext>
            </a:extLst>
          </p:cNvPr>
          <p:cNvSpPr/>
          <p:nvPr/>
        </p:nvSpPr>
        <p:spPr>
          <a:xfrm>
            <a:off x="1188396" y="3693852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원작의 </a:t>
            </a:r>
            <a:r>
              <a:rPr lang="ko-KR" altLang="en-US" sz="2400" b="1" dirty="0" err="1">
                <a:solidFill>
                  <a:schemeClr val="accent4"/>
                </a:solidFill>
              </a:rPr>
              <a:t>보드판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패키지3">
            <a:extLst>
              <a:ext uri="{FF2B5EF4-FFF2-40B4-BE49-F238E27FC236}">
                <a16:creationId xmlns:a16="http://schemas.microsoft.com/office/drawing/2014/main" id="{3122BC1C-858B-4B53-9467-01CFAAD4EF5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36" y="4004969"/>
            <a:ext cx="2138400" cy="20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0FF4326D-EACB-48DF-8EC4-BC1B97E4CF88}"/>
              </a:ext>
            </a:extLst>
          </p:cNvPr>
          <p:cNvSpPr/>
          <p:nvPr/>
        </p:nvSpPr>
        <p:spPr>
          <a:xfrm>
            <a:off x="4466618" y="3693852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원작의 </a:t>
            </a:r>
            <a:r>
              <a:rPr lang="ko-KR" altLang="en-US" sz="2400" b="1" dirty="0" err="1">
                <a:solidFill>
                  <a:schemeClr val="accent4"/>
                </a:solidFill>
              </a:rPr>
              <a:t>겉표지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2E880FF0-07C9-4138-A06D-5A0C1CC2EE5B}"/>
              </a:ext>
            </a:extLst>
          </p:cNvPr>
          <p:cNvSpPr/>
          <p:nvPr/>
        </p:nvSpPr>
        <p:spPr>
          <a:xfrm>
            <a:off x="7744840" y="3693852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원작의 캐릭터</a:t>
            </a:r>
          </a:p>
        </p:txBody>
      </p:sp>
    </p:spTree>
    <p:extLst>
      <p:ext uri="{BB962C8B-B14F-4D97-AF65-F5344CB8AC3E}">
        <p14:creationId xmlns:p14="http://schemas.microsoft.com/office/powerpoint/2010/main" val="305135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B384E-FAA9-4C34-B892-D2BE015AF0D2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4C1D2-F72A-4702-B5C0-3B5F13F66139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2D49A2C6-19A6-473C-8AC7-602EB60293FE}"/>
              </a:ext>
            </a:extLst>
          </p:cNvPr>
          <p:cNvSpPr/>
          <p:nvPr/>
        </p:nvSpPr>
        <p:spPr>
          <a:xfrm>
            <a:off x="1923147" y="5130884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원작의 캐릭터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7E008773-C0EE-4AD8-AD15-90370966B486}"/>
              </a:ext>
            </a:extLst>
          </p:cNvPr>
          <p:cNvSpPr/>
          <p:nvPr/>
        </p:nvSpPr>
        <p:spPr>
          <a:xfrm>
            <a:off x="7487053" y="5130884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본작의 캐릭터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B5346-E382-416F-9D20-95997DBE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32" y="1864463"/>
            <a:ext cx="1828804" cy="335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989C7B-1978-4B4A-A597-1996DD2E1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81" y="2140085"/>
            <a:ext cx="3888760" cy="272110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B712D18-1310-4D42-A5F2-40927F18BCFE}"/>
              </a:ext>
            </a:extLst>
          </p:cNvPr>
          <p:cNvSpPr/>
          <p:nvPr/>
        </p:nvSpPr>
        <p:spPr>
          <a:xfrm>
            <a:off x="5718920" y="3190670"/>
            <a:ext cx="1828804" cy="700391"/>
          </a:xfrm>
          <a:prstGeom prst="rightArrow">
            <a:avLst/>
          </a:prstGeom>
          <a:gradFill>
            <a:gsLst>
              <a:gs pos="10000">
                <a:schemeClr val="tx1">
                  <a:alpha val="33000"/>
                </a:schemeClr>
              </a:gs>
              <a:gs pos="75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6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B384E-FAA9-4C34-B892-D2BE015AF0D2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4C1D2-F72A-4702-B5C0-3B5F13F66139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2D49A2C6-19A6-473C-8AC7-602EB60293FE}"/>
              </a:ext>
            </a:extLst>
          </p:cNvPr>
          <p:cNvSpPr/>
          <p:nvPr/>
        </p:nvSpPr>
        <p:spPr>
          <a:xfrm>
            <a:off x="1923147" y="5130884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원작의 캐릭터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7E008773-C0EE-4AD8-AD15-90370966B486}"/>
              </a:ext>
            </a:extLst>
          </p:cNvPr>
          <p:cNvSpPr/>
          <p:nvPr/>
        </p:nvSpPr>
        <p:spPr>
          <a:xfrm>
            <a:off x="7487053" y="5130884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본작의 캐릭터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B5346-E382-416F-9D20-95997DBE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32" y="1864463"/>
            <a:ext cx="1828804" cy="335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989C7B-1978-4B4A-A597-1996DD2E1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81" y="2140085"/>
            <a:ext cx="3888759" cy="272110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B712D18-1310-4D42-A5F2-40927F18BCFE}"/>
              </a:ext>
            </a:extLst>
          </p:cNvPr>
          <p:cNvSpPr/>
          <p:nvPr/>
        </p:nvSpPr>
        <p:spPr>
          <a:xfrm>
            <a:off x="5718920" y="3190670"/>
            <a:ext cx="1828804" cy="700391"/>
          </a:xfrm>
          <a:prstGeom prst="rightArrow">
            <a:avLst/>
          </a:prstGeom>
          <a:gradFill>
            <a:gsLst>
              <a:gs pos="10000">
                <a:schemeClr val="tx1">
                  <a:alpha val="33000"/>
                </a:schemeClr>
              </a:gs>
              <a:gs pos="75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1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B384E-FAA9-4C34-B892-D2BE015AF0D2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4C1D2-F72A-4702-B5C0-3B5F13F66139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2D49A2C6-19A6-473C-8AC7-602EB60293FE}"/>
              </a:ext>
            </a:extLst>
          </p:cNvPr>
          <p:cNvSpPr/>
          <p:nvPr/>
        </p:nvSpPr>
        <p:spPr>
          <a:xfrm>
            <a:off x="2332703" y="5247372"/>
            <a:ext cx="7526593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캐릭터의 변천과정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B712D18-1310-4D42-A5F2-40927F18BCFE}"/>
              </a:ext>
            </a:extLst>
          </p:cNvPr>
          <p:cNvSpPr/>
          <p:nvPr/>
        </p:nvSpPr>
        <p:spPr>
          <a:xfrm>
            <a:off x="5238340" y="3142255"/>
            <a:ext cx="1442940" cy="700391"/>
          </a:xfrm>
          <a:prstGeom prst="rightArrow">
            <a:avLst/>
          </a:prstGeom>
          <a:gradFill>
            <a:gsLst>
              <a:gs pos="10000">
                <a:schemeClr val="tx1">
                  <a:alpha val="33000"/>
                </a:schemeClr>
              </a:gs>
              <a:gs pos="75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318E2F-B634-4861-81CC-774457E992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266" y="2267424"/>
            <a:ext cx="1262205" cy="2553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434131-C658-40AF-97C3-B03B14EC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10" y="2267426"/>
            <a:ext cx="1262205" cy="255396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91C0E1E-0433-4D8C-90E4-37568BE1E51E}"/>
              </a:ext>
            </a:extLst>
          </p:cNvPr>
          <p:cNvSpPr/>
          <p:nvPr/>
        </p:nvSpPr>
        <p:spPr>
          <a:xfrm>
            <a:off x="2354852" y="3142255"/>
            <a:ext cx="1442940" cy="700391"/>
          </a:xfrm>
          <a:prstGeom prst="rightArrow">
            <a:avLst/>
          </a:prstGeom>
          <a:gradFill>
            <a:gsLst>
              <a:gs pos="10000">
                <a:schemeClr val="tx1">
                  <a:alpha val="33000"/>
                </a:schemeClr>
              </a:gs>
              <a:gs pos="75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5E27077-D343-45DB-840C-722559384C90}"/>
              </a:ext>
            </a:extLst>
          </p:cNvPr>
          <p:cNvSpPr/>
          <p:nvPr/>
        </p:nvSpPr>
        <p:spPr>
          <a:xfrm>
            <a:off x="8267745" y="3194213"/>
            <a:ext cx="1442940" cy="700391"/>
          </a:xfrm>
          <a:prstGeom prst="rightArrow">
            <a:avLst/>
          </a:prstGeom>
          <a:gradFill>
            <a:gsLst>
              <a:gs pos="10000">
                <a:schemeClr val="tx1">
                  <a:alpha val="33000"/>
                </a:schemeClr>
              </a:gs>
              <a:gs pos="75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96D4B8-7A6D-44B6-B264-0CDA4B187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37" y="2130357"/>
            <a:ext cx="1573401" cy="28845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766674-936C-4A39-BBC2-B721ED18B4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6266" r="59885" b="13907"/>
          <a:stretch/>
        </p:blipFill>
        <p:spPr>
          <a:xfrm>
            <a:off x="907914" y="2267425"/>
            <a:ext cx="1573401" cy="245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5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6B38B-E2A4-4E4F-8462-CE220C685766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0317A-B832-4405-AE08-649F310C5C81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DAY</a:t>
            </a:r>
            <a:r>
              <a:rPr lang="ko-KR" altLang="en-US" sz="2800" b="1" dirty="0">
                <a:solidFill>
                  <a:schemeClr val="bg1"/>
                </a:solidFill>
              </a:rPr>
              <a:t>의 원작과의 차이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0FF4326D-EACB-48DF-8EC4-BC1B97E4CF88}"/>
              </a:ext>
            </a:extLst>
          </p:cNvPr>
          <p:cNvSpPr/>
          <p:nvPr/>
        </p:nvSpPr>
        <p:spPr>
          <a:xfrm>
            <a:off x="771406" y="2506708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분기점을 없애고 원작 </a:t>
            </a:r>
            <a:r>
              <a:rPr lang="ko-KR" altLang="en-US" sz="2400" b="1" dirty="0" err="1">
                <a:solidFill>
                  <a:schemeClr val="accent4"/>
                </a:solidFill>
              </a:rPr>
              <a:t>스토리북을</a:t>
            </a:r>
            <a:r>
              <a:rPr lang="ko-KR" altLang="en-US" sz="2400" b="1" dirty="0">
                <a:solidFill>
                  <a:schemeClr val="accent4"/>
                </a:solidFill>
              </a:rPr>
              <a:t> 참고한 단일 스토리로 변경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E358DF-1B01-41A8-8198-8CD08EC91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68" y="3501082"/>
            <a:ext cx="5015263" cy="28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88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6B38B-E2A4-4E4F-8462-CE220C685766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0317A-B832-4405-AE08-649F310C5C81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DAY</a:t>
            </a:r>
            <a:r>
              <a:rPr lang="ko-KR" altLang="en-US" sz="2800" b="1" dirty="0">
                <a:solidFill>
                  <a:schemeClr val="bg1"/>
                </a:solidFill>
              </a:rPr>
              <a:t>의 원작과의 차이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771406" y="2506708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기존의 주사위를 체크를 플레이어의 직접 해결로 변환</a:t>
            </a:r>
          </a:p>
        </p:txBody>
      </p:sp>
    </p:spTree>
    <p:extLst>
      <p:ext uri="{BB962C8B-B14F-4D97-AF65-F5344CB8AC3E}">
        <p14:creationId xmlns:p14="http://schemas.microsoft.com/office/powerpoint/2010/main" val="371438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707043-BC04-4802-8435-D7A48491A074}"/>
              </a:ext>
            </a:extLst>
          </p:cNvPr>
          <p:cNvSpPr txBox="1"/>
          <p:nvPr/>
        </p:nvSpPr>
        <p:spPr>
          <a:xfrm>
            <a:off x="4772561" y="1859340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b="1" dirty="0"/>
              <a:t>질문</a:t>
            </a:r>
          </a:p>
        </p:txBody>
      </p:sp>
    </p:spTree>
    <p:extLst>
      <p:ext uri="{BB962C8B-B14F-4D97-AF65-F5344CB8AC3E}">
        <p14:creationId xmlns:p14="http://schemas.microsoft.com/office/powerpoint/2010/main" val="198555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90852-DFBD-4F3B-ACCC-1408E16D7C74}"/>
              </a:ext>
            </a:extLst>
          </p:cNvPr>
          <p:cNvSpPr txBox="1"/>
          <p:nvPr/>
        </p:nvSpPr>
        <p:spPr>
          <a:xfrm>
            <a:off x="1439055" y="1349114"/>
            <a:ext cx="29690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/>
              <a:t>여러분</a:t>
            </a:r>
            <a:r>
              <a:rPr lang="en-US" altLang="ko-KR" sz="6600" dirty="0"/>
              <a:t>!</a:t>
            </a:r>
            <a:endParaRPr lang="ko-KR" altLang="en-US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2182-4A9B-4F89-8C18-652E73728D87}"/>
              </a:ext>
            </a:extLst>
          </p:cNvPr>
          <p:cNvSpPr txBox="1"/>
          <p:nvPr/>
        </p:nvSpPr>
        <p:spPr>
          <a:xfrm>
            <a:off x="4692873" y="1349114"/>
            <a:ext cx="47147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/>
              <a:t>지상</a:t>
            </a:r>
            <a:r>
              <a:rPr lang="en-US" altLang="ko-KR" sz="6600" dirty="0"/>
              <a:t> </a:t>
            </a:r>
            <a:r>
              <a:rPr lang="ko-KR" altLang="en-US" sz="6600" dirty="0"/>
              <a:t>최대의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2FA15-E8E4-40A9-B245-4ABFD43C3D3A}"/>
              </a:ext>
            </a:extLst>
          </p:cNvPr>
          <p:cNvSpPr txBox="1"/>
          <p:nvPr/>
        </p:nvSpPr>
        <p:spPr>
          <a:xfrm>
            <a:off x="1439055" y="314177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/>
              <a:t>갓게임은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1323E-D6DF-43A8-8525-603D987A9189}"/>
              </a:ext>
            </a:extLst>
          </p:cNvPr>
          <p:cNvSpPr txBox="1"/>
          <p:nvPr/>
        </p:nvSpPr>
        <p:spPr>
          <a:xfrm>
            <a:off x="5265145" y="3141778"/>
            <a:ext cx="48061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accent2"/>
                </a:solidFill>
              </a:rPr>
              <a:t>무엇</a:t>
            </a:r>
            <a:r>
              <a:rPr lang="ko-KR" altLang="en-US" sz="6600" dirty="0"/>
              <a:t>입니까</a:t>
            </a:r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22823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F6356B-0719-4A0A-9FD8-7D0C3D41C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71" y="972767"/>
            <a:ext cx="10060057" cy="47019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AA5E0D-91C7-4B7A-BC9C-C0A1BB226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180633"/>
            <a:ext cx="7620000" cy="4286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7C0C5D-BB1D-4C35-8681-6D84557F7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42" y="813062"/>
            <a:ext cx="9301113" cy="52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8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AA58D1-54CB-432F-8AA6-63F0C73CA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74" y="2111604"/>
            <a:ext cx="7450356" cy="1943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32F83-941A-45DD-958E-94DDD1073DF0}"/>
              </a:ext>
            </a:extLst>
          </p:cNvPr>
          <p:cNvSpPr txBox="1"/>
          <p:nvPr/>
        </p:nvSpPr>
        <p:spPr>
          <a:xfrm>
            <a:off x="4932699" y="1112363"/>
            <a:ext cx="161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바로</a:t>
            </a:r>
            <a:r>
              <a:rPr lang="en-US" altLang="ko-KR" sz="4800" b="1" dirty="0"/>
              <a:t>!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74396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7522F1-6D58-455B-819A-20F8B63FF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134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DDCC02-BDFF-4D8F-AA70-EB3138BF2AD4}"/>
              </a:ext>
            </a:extLst>
          </p:cNvPr>
          <p:cNvSpPr/>
          <p:nvPr/>
        </p:nvSpPr>
        <p:spPr>
          <a:xfrm>
            <a:off x="1643974" y="1070043"/>
            <a:ext cx="8998085" cy="492219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EB4D20-B173-46B6-83A1-F00C8FBA4DD4}"/>
              </a:ext>
            </a:extLst>
          </p:cNvPr>
          <p:cNvSpPr/>
          <p:nvPr/>
        </p:nvSpPr>
        <p:spPr>
          <a:xfrm>
            <a:off x="4038600" y="1955259"/>
            <a:ext cx="4114800" cy="3210127"/>
          </a:xfrm>
          <a:prstGeom prst="rect">
            <a:avLst/>
          </a:prstGeom>
          <a:solidFill>
            <a:schemeClr val="tx1">
              <a:alpha val="27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8DFED5-D336-453E-BD92-DF9C28C491DC}"/>
              </a:ext>
            </a:extLst>
          </p:cNvPr>
          <p:cNvSpPr/>
          <p:nvPr/>
        </p:nvSpPr>
        <p:spPr>
          <a:xfrm>
            <a:off x="4114800" y="2042809"/>
            <a:ext cx="3949430" cy="3025301"/>
          </a:xfrm>
          <a:prstGeom prst="rect">
            <a:avLst/>
          </a:prstGeom>
          <a:gradFill>
            <a:gsLst>
              <a:gs pos="38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6600000" scaled="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0665352-1BF9-424B-9DE9-A0CF2101B114}"/>
              </a:ext>
            </a:extLst>
          </p:cNvPr>
          <p:cNvCxnSpPr>
            <a:cxnSpLocks/>
          </p:cNvCxnSpPr>
          <p:nvPr/>
        </p:nvCxnSpPr>
        <p:spPr>
          <a:xfrm>
            <a:off x="4319081" y="3550596"/>
            <a:ext cx="3482502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341023-14B9-48CC-9C15-A44ECB80043C}"/>
              </a:ext>
            </a:extLst>
          </p:cNvPr>
          <p:cNvSpPr txBox="1"/>
          <p:nvPr/>
        </p:nvSpPr>
        <p:spPr>
          <a:xfrm>
            <a:off x="4155332" y="2648631"/>
            <a:ext cx="388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REVOLT 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7EF6-5BFF-4795-9273-A719712F967B}"/>
              </a:ext>
            </a:extLst>
          </p:cNvPr>
          <p:cNvSpPr txBox="1"/>
          <p:nvPr/>
        </p:nvSpPr>
        <p:spPr>
          <a:xfrm>
            <a:off x="4155332" y="3789482"/>
            <a:ext cx="388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발 표 자 료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8CA13F-37A5-4AE3-A01F-04C39618834B}"/>
              </a:ext>
            </a:extLst>
          </p:cNvPr>
          <p:cNvSpPr/>
          <p:nvPr/>
        </p:nvSpPr>
        <p:spPr>
          <a:xfrm>
            <a:off x="7341141" y="6079787"/>
            <a:ext cx="4698459" cy="598283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제갈우진</a:t>
            </a:r>
            <a:r>
              <a:rPr lang="en-US" altLang="ko-KR" b="1" dirty="0"/>
              <a:t>, </a:t>
            </a:r>
            <a:r>
              <a:rPr lang="ko-KR" altLang="en-US" b="1" dirty="0"/>
              <a:t>이정현</a:t>
            </a:r>
            <a:r>
              <a:rPr lang="en-US" altLang="ko-KR" b="1" dirty="0"/>
              <a:t>, </a:t>
            </a:r>
            <a:r>
              <a:rPr lang="ko-KR" altLang="en-US" b="1" dirty="0"/>
              <a:t>박용일</a:t>
            </a:r>
            <a:r>
              <a:rPr lang="en-US" altLang="ko-KR" b="1" dirty="0"/>
              <a:t>, </a:t>
            </a:r>
            <a:r>
              <a:rPr lang="ko-KR" altLang="en-US" b="1" dirty="0"/>
              <a:t>이태라</a:t>
            </a:r>
          </a:p>
        </p:txBody>
      </p:sp>
    </p:spTree>
    <p:extLst>
      <p:ext uri="{BB962C8B-B14F-4D97-AF65-F5344CB8AC3E}">
        <p14:creationId xmlns:p14="http://schemas.microsoft.com/office/powerpoint/2010/main" val="70222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0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목차</a:t>
            </a:r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C67D6499-5B06-4A19-B3F7-7456906DBD81}"/>
              </a:ext>
            </a:extLst>
          </p:cNvPr>
          <p:cNvSpPr/>
          <p:nvPr/>
        </p:nvSpPr>
        <p:spPr>
          <a:xfrm>
            <a:off x="6578497" y="2858814"/>
            <a:ext cx="4770447" cy="959289"/>
          </a:xfrm>
          <a:prstGeom prst="round2DiagRect">
            <a:avLst/>
          </a:prstGeom>
          <a:gradFill flip="none" rotWithShape="1">
            <a:gsLst>
              <a:gs pos="0">
                <a:schemeClr val="tx1">
                  <a:alpha val="46000"/>
                </a:schemeClr>
              </a:gs>
              <a:gs pos="100000">
                <a:srgbClr val="C00000"/>
              </a:gs>
            </a:gsLst>
            <a:lin ang="180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       </a:t>
            </a:r>
            <a:r>
              <a:rPr lang="ko-KR" altLang="en-US" sz="2800" b="1" dirty="0"/>
              <a:t>원작과의 차이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10D31B-4BDF-4F35-90CC-9F66FD825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71"/>
          <a:stretch/>
        </p:blipFill>
        <p:spPr>
          <a:xfrm>
            <a:off x="9811963" y="2579947"/>
            <a:ext cx="1828804" cy="1238152"/>
          </a:xfrm>
          <a:prstGeom prst="rect">
            <a:avLst/>
          </a:prstGeom>
        </p:spPr>
      </p:pic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4978404B-9B0E-47EA-A794-DB6617486F76}"/>
              </a:ext>
            </a:extLst>
          </p:cNvPr>
          <p:cNvSpPr/>
          <p:nvPr/>
        </p:nvSpPr>
        <p:spPr>
          <a:xfrm>
            <a:off x="1027244" y="2858813"/>
            <a:ext cx="4770447" cy="959289"/>
          </a:xfrm>
          <a:prstGeom prst="round2DiagRect">
            <a:avLst/>
          </a:prstGeom>
          <a:gradFill flip="none" rotWithShape="1">
            <a:gsLst>
              <a:gs pos="0">
                <a:schemeClr val="tx1">
                  <a:alpha val="46000"/>
                </a:schemeClr>
              </a:gs>
              <a:gs pos="100000">
                <a:srgbClr val="C00000"/>
              </a:gs>
            </a:gsLst>
            <a:lin ang="180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        </a:t>
            </a:r>
            <a:r>
              <a:rPr lang="ko-KR" altLang="en-US" sz="2800" b="1" dirty="0"/>
              <a:t>게임소개</a:t>
            </a:r>
          </a:p>
        </p:txBody>
      </p:sp>
      <p:sp>
        <p:nvSpPr>
          <p:cNvPr id="16" name="사각형: 둥근 대각선 방향 모서리 15">
            <a:extLst>
              <a:ext uri="{FF2B5EF4-FFF2-40B4-BE49-F238E27FC236}">
                <a16:creationId xmlns:a16="http://schemas.microsoft.com/office/drawing/2014/main" id="{8A415134-17CD-48A9-A8AA-9C8845F52EBD}"/>
              </a:ext>
            </a:extLst>
          </p:cNvPr>
          <p:cNvSpPr/>
          <p:nvPr/>
        </p:nvSpPr>
        <p:spPr>
          <a:xfrm>
            <a:off x="1027244" y="4256352"/>
            <a:ext cx="4770447" cy="959289"/>
          </a:xfrm>
          <a:prstGeom prst="round2DiagRect">
            <a:avLst/>
          </a:prstGeom>
          <a:gradFill flip="none" rotWithShape="1">
            <a:gsLst>
              <a:gs pos="0">
                <a:schemeClr val="tx1">
                  <a:alpha val="46000"/>
                </a:schemeClr>
              </a:gs>
              <a:gs pos="100000">
                <a:srgbClr val="C00000"/>
              </a:gs>
            </a:gsLst>
            <a:lin ang="180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        </a:t>
            </a:r>
            <a:r>
              <a:rPr lang="ko-KR" altLang="en-US" sz="2800" b="1" dirty="0"/>
              <a:t>프로젝트 진행과정</a:t>
            </a:r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122BF3EE-6358-413F-BC07-F14BE9655F79}"/>
              </a:ext>
            </a:extLst>
          </p:cNvPr>
          <p:cNvSpPr/>
          <p:nvPr/>
        </p:nvSpPr>
        <p:spPr>
          <a:xfrm>
            <a:off x="6578497" y="4256351"/>
            <a:ext cx="4770447" cy="959289"/>
          </a:xfrm>
          <a:prstGeom prst="round2DiagRect">
            <a:avLst/>
          </a:prstGeom>
          <a:gradFill flip="none" rotWithShape="1">
            <a:gsLst>
              <a:gs pos="0">
                <a:schemeClr val="tx1">
                  <a:alpha val="46000"/>
                </a:schemeClr>
              </a:gs>
              <a:gs pos="100000">
                <a:srgbClr val="C00000"/>
              </a:gs>
            </a:gsLst>
            <a:lin ang="180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       </a:t>
            </a:r>
            <a:r>
              <a:rPr lang="ko-KR" altLang="en-US" sz="2800" b="1" dirty="0"/>
              <a:t>회고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3CC2FB-C6C6-4D61-AE20-37FE796D5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17" b="54988"/>
          <a:stretch/>
        </p:blipFill>
        <p:spPr>
          <a:xfrm>
            <a:off x="4375501" y="2308946"/>
            <a:ext cx="1305456" cy="1509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BC0E5D6-CBCB-433C-8713-7C3AA3891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3191" r="7340" b="58317"/>
          <a:stretch/>
        </p:blipFill>
        <p:spPr>
          <a:xfrm>
            <a:off x="9888047" y="3925108"/>
            <a:ext cx="1676635" cy="12905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D64D33-2D2E-4B43-9345-3E3465FA22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66" b="57519"/>
          <a:stretch/>
        </p:blipFill>
        <p:spPr>
          <a:xfrm>
            <a:off x="4568118" y="3791353"/>
            <a:ext cx="1229573" cy="14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4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81487-2041-4370-8D69-1A4FC4ED9D64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955FE-001E-4C78-BCB8-D84F7284B210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D2B9B-1506-4EC9-BAC8-5C781449EE83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DAY</a:t>
            </a:r>
            <a:r>
              <a:rPr lang="ko-KR" altLang="en-US" sz="2800" b="1" dirty="0">
                <a:solidFill>
                  <a:schemeClr val="bg1"/>
                </a:solidFill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45004-581C-4FC6-A0CF-D1AA7C10AE2A}"/>
              </a:ext>
            </a:extLst>
          </p:cNvPr>
          <p:cNvSpPr txBox="1"/>
          <p:nvPr/>
        </p:nvSpPr>
        <p:spPr>
          <a:xfrm>
            <a:off x="1728280" y="2489795"/>
            <a:ext cx="9653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근미래를 배경으로 한 </a:t>
            </a:r>
            <a:r>
              <a:rPr lang="ko-KR" altLang="en-US" sz="2800" b="1" dirty="0">
                <a:solidFill>
                  <a:schemeClr val="accent4"/>
                </a:solidFill>
              </a:rPr>
              <a:t>음모론 배경의 게임</a:t>
            </a:r>
            <a:r>
              <a:rPr lang="ko-KR" altLang="en-US" sz="2800" b="1" dirty="0">
                <a:solidFill>
                  <a:schemeClr val="bg1"/>
                </a:solidFill>
              </a:rPr>
              <a:t>으로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accent4"/>
                </a:solidFill>
              </a:rPr>
              <a:t>하드보일드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err="1">
                <a:solidFill>
                  <a:schemeClr val="accent4"/>
                </a:solidFill>
              </a:rPr>
              <a:t>느와르</a:t>
            </a:r>
            <a:r>
              <a:rPr lang="ko-KR" altLang="en-US" sz="2800" b="1" dirty="0">
                <a:solidFill>
                  <a:schemeClr val="bg1"/>
                </a:solidFill>
              </a:rPr>
              <a:t> 장르의 </a:t>
            </a:r>
            <a:r>
              <a:rPr lang="ko-KR" altLang="en-US" sz="2800" b="1" dirty="0">
                <a:solidFill>
                  <a:schemeClr val="accent4"/>
                </a:solidFill>
              </a:rPr>
              <a:t>스토리텔링 게임</a:t>
            </a:r>
            <a:r>
              <a:rPr lang="ko-KR" altLang="en-US" sz="2800" b="1" dirty="0">
                <a:solidFill>
                  <a:schemeClr val="bg1"/>
                </a:solidFill>
              </a:rPr>
              <a:t>의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형식을 띄고 있다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243BBC4-D2BF-46BA-97F8-CE806071A31F}"/>
              </a:ext>
            </a:extLst>
          </p:cNvPr>
          <p:cNvSpPr/>
          <p:nvPr/>
        </p:nvSpPr>
        <p:spPr>
          <a:xfrm>
            <a:off x="2297349" y="4328809"/>
            <a:ext cx="2198452" cy="2125574"/>
          </a:xfrm>
          <a:prstGeom prst="parallelogram">
            <a:avLst/>
          </a:prstGeom>
          <a:gradFill>
            <a:gsLst>
              <a:gs pos="22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3F7F87-5D38-4465-A8BC-28CB62EF5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" b="48985"/>
          <a:stretch/>
        </p:blipFill>
        <p:spPr>
          <a:xfrm>
            <a:off x="2555715" y="4234003"/>
            <a:ext cx="1828804" cy="1712068"/>
          </a:xfrm>
          <a:prstGeom prst="rect">
            <a:avLst/>
          </a:prstGeom>
        </p:spPr>
      </p:pic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442DC92F-94F3-49CB-AE28-15C01CDCBF1D}"/>
              </a:ext>
            </a:extLst>
          </p:cNvPr>
          <p:cNvSpPr/>
          <p:nvPr/>
        </p:nvSpPr>
        <p:spPr>
          <a:xfrm>
            <a:off x="4835976" y="4302099"/>
            <a:ext cx="2198452" cy="2125574"/>
          </a:xfrm>
          <a:prstGeom prst="parallelogram">
            <a:avLst/>
          </a:prstGeom>
          <a:gradFill>
            <a:gsLst>
              <a:gs pos="22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0075191-335B-4E15-B725-7D93EE5E7C4A}"/>
              </a:ext>
            </a:extLst>
          </p:cNvPr>
          <p:cNvSpPr/>
          <p:nvPr/>
        </p:nvSpPr>
        <p:spPr>
          <a:xfrm>
            <a:off x="7374603" y="4302099"/>
            <a:ext cx="2198452" cy="2125574"/>
          </a:xfrm>
          <a:prstGeom prst="parallelogram">
            <a:avLst/>
          </a:prstGeom>
          <a:gradFill>
            <a:gsLst>
              <a:gs pos="22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936CEA-9161-45E5-AA50-CAE86FFD7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03"/>
          <a:stretch/>
        </p:blipFill>
        <p:spPr>
          <a:xfrm>
            <a:off x="5066196" y="3960774"/>
            <a:ext cx="1828804" cy="21255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3A49C3-BD3A-4011-B348-49DF52A462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6"/>
          <a:stretch/>
        </p:blipFill>
        <p:spPr>
          <a:xfrm>
            <a:off x="7744251" y="3882954"/>
            <a:ext cx="1828804" cy="23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2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9B37C6-DFF5-40FC-BF4B-FCA2B0ADC2B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99A0E-29D4-4E4F-8F9C-6421C3AF6E43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7EB1EB-1672-4BAB-8FAC-308378A9467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068" y="2477871"/>
            <a:ext cx="4100400" cy="22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C2F22B-A66B-4AE4-8B9A-FBD94CF9C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02" y="2477871"/>
            <a:ext cx="4099398" cy="2324944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C7045BD-0408-41A5-A2B7-93619D7079A3}"/>
              </a:ext>
            </a:extLst>
          </p:cNvPr>
          <p:cNvSpPr/>
          <p:nvPr/>
        </p:nvSpPr>
        <p:spPr>
          <a:xfrm>
            <a:off x="1996602" y="4950289"/>
            <a:ext cx="3839994" cy="74779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진구지사부로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B5DFEEF-E1FC-4C8D-84C9-F791F2667299}"/>
              </a:ext>
            </a:extLst>
          </p:cNvPr>
          <p:cNvSpPr/>
          <p:nvPr/>
        </p:nvSpPr>
        <p:spPr>
          <a:xfrm>
            <a:off x="6770271" y="4950289"/>
            <a:ext cx="3839994" cy="74779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회색도시</a:t>
            </a:r>
            <a:r>
              <a:rPr lang="en-US" altLang="ko-KR" sz="2400" b="1" dirty="0">
                <a:solidFill>
                  <a:schemeClr val="accent4"/>
                </a:solidFill>
              </a:rPr>
              <a:t>1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AA995-AFEA-4D5D-A070-3E14210C2283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참고했던 게임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71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236</Words>
  <Application>Microsoft Office PowerPoint</Application>
  <PresentationFormat>와이드스크린</PresentationFormat>
  <Paragraphs>83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우진 제갈</dc:creator>
  <cp:lastModifiedBy>우진 제갈</cp:lastModifiedBy>
  <cp:revision>39</cp:revision>
  <dcterms:created xsi:type="dcterms:W3CDTF">2019-01-08T10:35:51Z</dcterms:created>
  <dcterms:modified xsi:type="dcterms:W3CDTF">2019-01-08T13:54:44Z</dcterms:modified>
</cp:coreProperties>
</file>